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9"/>
  </p:notesMasterIdLst>
  <p:handoutMasterIdLst>
    <p:handoutMasterId r:id="rId30"/>
  </p:handoutMasterIdLst>
  <p:sldIdLst>
    <p:sldId id="256" r:id="rId2"/>
    <p:sldId id="261" r:id="rId3"/>
    <p:sldId id="262" r:id="rId4"/>
    <p:sldId id="258" r:id="rId5"/>
    <p:sldId id="263" r:id="rId6"/>
    <p:sldId id="264" r:id="rId7"/>
    <p:sldId id="266" r:id="rId8"/>
    <p:sldId id="268" r:id="rId9"/>
    <p:sldId id="267" r:id="rId10"/>
    <p:sldId id="269" r:id="rId11"/>
    <p:sldId id="270" r:id="rId12"/>
    <p:sldId id="272"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6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1D211-146B-4B08-B8DD-982D6D38D9C2}" v="49" dt="2021-12-11T15:32:06.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8"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e Gambrill" userId="ff4548eeceb2eb71" providerId="LiveId" clId="{3510ECF1-8D1A-4DDD-946D-2D49DD83FE49}"/>
    <pc:docChg chg="custSel modSld">
      <pc:chgData name="Shawne Gambrill" userId="ff4548eeceb2eb71" providerId="LiveId" clId="{3510ECF1-8D1A-4DDD-946D-2D49DD83FE49}" dt="2021-12-12T14:10:43.916" v="579" actId="20577"/>
      <pc:docMkLst>
        <pc:docMk/>
      </pc:docMkLst>
      <pc:sldChg chg="modSp mod">
        <pc:chgData name="Shawne Gambrill" userId="ff4548eeceb2eb71" providerId="LiveId" clId="{3510ECF1-8D1A-4DDD-946D-2D49DD83FE49}" dt="2021-12-12T14:10:43.916" v="579" actId="20577"/>
        <pc:sldMkLst>
          <pc:docMk/>
          <pc:sldMk cId="3309477753" sldId="284"/>
        </pc:sldMkLst>
        <pc:spChg chg="mod">
          <ac:chgData name="Shawne Gambrill" userId="ff4548eeceb2eb71" providerId="LiveId" clId="{3510ECF1-8D1A-4DDD-946D-2D49DD83FE49}" dt="2021-12-12T14:10:43.916" v="579" actId="20577"/>
          <ac:spMkLst>
            <pc:docMk/>
            <pc:sldMk cId="3309477753" sldId="284"/>
            <ac:spMk id="3" creationId="{B95734CE-D9FC-4851-9597-ACC9B020A0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12/12/2021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12/12/2021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27</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CEIS 106 </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70000" lnSpcReduction="20000"/>
          </a:bodyPr>
          <a:lstStyle/>
          <a:p>
            <a:r>
              <a:rPr lang="en-US" dirty="0">
                <a:solidFill>
                  <a:srgbClr val="7CEBFF"/>
                </a:solidFill>
              </a:rPr>
              <a:t>Introduction to operating systems- Linux+</a:t>
            </a:r>
          </a:p>
          <a:p>
            <a:r>
              <a:rPr lang="en-US" dirty="0">
                <a:solidFill>
                  <a:srgbClr val="7CEBFF"/>
                </a:solidFill>
              </a:rPr>
              <a:t>Shawne Gambrill</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21BF-4ACB-45AE-BD22-FE1243191AF1}"/>
              </a:ext>
            </a:extLst>
          </p:cNvPr>
          <p:cNvSpPr>
            <a:spLocks noGrp="1"/>
          </p:cNvSpPr>
          <p:nvPr>
            <p:ph type="title"/>
          </p:nvPr>
        </p:nvSpPr>
        <p:spPr/>
        <p:txBody>
          <a:bodyPr/>
          <a:lstStyle/>
          <a:p>
            <a:r>
              <a:rPr lang="en-US" dirty="0"/>
              <a:t>Module 3 Project – Making the path variable </a:t>
            </a:r>
            <a:r>
              <a:rPr lang="en-US" dirty="0" err="1"/>
              <a:t>permanant</a:t>
            </a:r>
            <a:endParaRPr lang="en-US" dirty="0"/>
          </a:p>
        </p:txBody>
      </p:sp>
      <p:sp>
        <p:nvSpPr>
          <p:cNvPr id="3" name="Content Placeholder 2">
            <a:extLst>
              <a:ext uri="{FF2B5EF4-FFF2-40B4-BE49-F238E27FC236}">
                <a16:creationId xmlns:a16="http://schemas.microsoft.com/office/drawing/2014/main" id="{1EE28F48-763A-4733-8DCE-8CA18BEC36B0}"/>
              </a:ext>
            </a:extLst>
          </p:cNvPr>
          <p:cNvSpPr>
            <a:spLocks noGrp="1"/>
          </p:cNvSpPr>
          <p:nvPr>
            <p:ph idx="1"/>
          </p:nvPr>
        </p:nvSpPr>
        <p:spPr>
          <a:xfrm>
            <a:off x="6096000" y="2279374"/>
            <a:ext cx="5514808" cy="3566172"/>
          </a:xfrm>
        </p:spPr>
        <p:txBody>
          <a:bodyPr/>
          <a:lstStyle/>
          <a:p>
            <a:r>
              <a:rPr lang="en-US" dirty="0"/>
              <a:t>Commands learned and used in Objective 4:</a:t>
            </a:r>
          </a:p>
          <a:p>
            <a:pPr lvl="1"/>
            <a:r>
              <a:rPr lang="en-US" dirty="0"/>
              <a:t>I made a copy of the .bashrc file using “cp .bashrc .bashrc.old</a:t>
            </a:r>
          </a:p>
          <a:p>
            <a:pPr lvl="1"/>
            <a:r>
              <a:rPr lang="en-US" dirty="0"/>
              <a:t>I edited the .bashrc file using “nano” and added the line “export PATH=$PATH:/home/student”.</a:t>
            </a:r>
          </a:p>
          <a:p>
            <a:pPr lvl="1"/>
            <a:r>
              <a:rPr lang="en-US" dirty="0"/>
              <a:t>I then used “source” to activate the change.</a:t>
            </a:r>
          </a:p>
          <a:p>
            <a:pPr lvl="1"/>
            <a:r>
              <a:rPr lang="en-US" dirty="0"/>
              <a:t>I verified the change by opening a new terminal window and running the script from the command line (pictured Left).</a:t>
            </a:r>
          </a:p>
        </p:txBody>
      </p:sp>
      <p:pic>
        <p:nvPicPr>
          <p:cNvPr id="4" name="Picture 3">
            <a:extLst>
              <a:ext uri="{FF2B5EF4-FFF2-40B4-BE49-F238E27FC236}">
                <a16:creationId xmlns:a16="http://schemas.microsoft.com/office/drawing/2014/main" id="{D6A2017E-087B-46D4-9079-3966844A536F}"/>
              </a:ext>
            </a:extLst>
          </p:cNvPr>
          <p:cNvPicPr>
            <a:picLocks noChangeAspect="1"/>
          </p:cNvPicPr>
          <p:nvPr/>
        </p:nvPicPr>
        <p:blipFill>
          <a:blip r:embed="rId2"/>
          <a:stretch>
            <a:fillRect/>
          </a:stretch>
        </p:blipFill>
        <p:spPr>
          <a:xfrm>
            <a:off x="581192" y="2279374"/>
            <a:ext cx="5514808" cy="3566172"/>
          </a:xfrm>
          <a:prstGeom prst="rect">
            <a:avLst/>
          </a:prstGeom>
        </p:spPr>
      </p:pic>
    </p:spTree>
    <p:extLst>
      <p:ext uri="{BB962C8B-B14F-4D97-AF65-F5344CB8AC3E}">
        <p14:creationId xmlns:p14="http://schemas.microsoft.com/office/powerpoint/2010/main" val="155915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4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4 of this course, I learned about User and Group Management within Linux.</a:t>
            </a:r>
          </a:p>
          <a:p>
            <a:r>
              <a:rPr lang="en-US" dirty="0"/>
              <a:t>The Project was completed using a Microsoft Azure cloud-based Ubuntu VM </a:t>
            </a:r>
          </a:p>
          <a:p>
            <a:r>
              <a:rPr lang="en-US" dirty="0"/>
              <a:t>The project focused on 4 objectives:</a:t>
            </a:r>
          </a:p>
          <a:p>
            <a:pPr lvl="1"/>
            <a:r>
              <a:rPr lang="en-US" dirty="0"/>
              <a:t>Adding Users and Groups using the command line</a:t>
            </a:r>
          </a:p>
          <a:p>
            <a:pPr lvl="1"/>
            <a:r>
              <a:rPr lang="en-US" dirty="0"/>
              <a:t>Testing the User and Group settings</a:t>
            </a:r>
          </a:p>
          <a:p>
            <a:pPr lvl="1"/>
            <a:r>
              <a:rPr lang="en-US" dirty="0"/>
              <a:t>Adding a new User through the GUI</a:t>
            </a:r>
          </a:p>
          <a:p>
            <a:pPr lvl="1"/>
            <a:r>
              <a:rPr lang="en-US" dirty="0"/>
              <a:t>Removing Users and Groups</a:t>
            </a:r>
          </a:p>
          <a:p>
            <a:endParaRPr lang="en-US" dirty="0"/>
          </a:p>
        </p:txBody>
      </p:sp>
    </p:spTree>
    <p:extLst>
      <p:ext uri="{BB962C8B-B14F-4D97-AF65-F5344CB8AC3E}">
        <p14:creationId xmlns:p14="http://schemas.microsoft.com/office/powerpoint/2010/main" val="18040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0D8A-41B0-451E-AF23-BA864C47D5E1}"/>
              </a:ext>
            </a:extLst>
          </p:cNvPr>
          <p:cNvSpPr>
            <a:spLocks noGrp="1"/>
          </p:cNvSpPr>
          <p:nvPr>
            <p:ph type="title"/>
          </p:nvPr>
        </p:nvSpPr>
        <p:spPr/>
        <p:txBody>
          <a:bodyPr/>
          <a:lstStyle/>
          <a:p>
            <a:r>
              <a:rPr lang="en-US" dirty="0"/>
              <a:t>Module 4 Project – Adding users and groups from the cli</a:t>
            </a:r>
          </a:p>
        </p:txBody>
      </p:sp>
      <p:sp>
        <p:nvSpPr>
          <p:cNvPr id="3" name="Content Placeholder 2">
            <a:extLst>
              <a:ext uri="{FF2B5EF4-FFF2-40B4-BE49-F238E27FC236}">
                <a16:creationId xmlns:a16="http://schemas.microsoft.com/office/drawing/2014/main" id="{A5482C69-E694-4830-86AF-99B90DD18868}"/>
              </a:ext>
            </a:extLst>
          </p:cNvPr>
          <p:cNvSpPr>
            <a:spLocks noGrp="1"/>
          </p:cNvSpPr>
          <p:nvPr>
            <p:ph idx="1"/>
          </p:nvPr>
        </p:nvSpPr>
        <p:spPr/>
        <p:txBody>
          <a:bodyPr/>
          <a:lstStyle/>
          <a:p>
            <a:r>
              <a:rPr lang="en-US" dirty="0"/>
              <a:t>Commands learned and used in Objective 1:</a:t>
            </a:r>
          </a:p>
          <a:p>
            <a:pPr lvl="1"/>
            <a:r>
              <a:rPr lang="en-US" dirty="0"/>
              <a:t>I added a user named mary using “sudo useradd –m –s /bin/bash mary”.</a:t>
            </a:r>
          </a:p>
          <a:p>
            <a:pPr lvl="1"/>
            <a:r>
              <a:rPr lang="en-US" dirty="0"/>
              <a:t>I then created a temporary password for mary by using “sudo passwd mary”.</a:t>
            </a:r>
          </a:p>
          <a:p>
            <a:pPr lvl="1"/>
            <a:r>
              <a:rPr lang="en-US" dirty="0"/>
              <a:t>Next, I added a group called students by using “sudo groupadd students”.</a:t>
            </a:r>
          </a:p>
          <a:p>
            <a:pPr lvl="1"/>
            <a:r>
              <a:rPr lang="en-US" dirty="0"/>
              <a:t>I then used “sudo usermod –a –G students mary” to add mary to the students group.</a:t>
            </a:r>
          </a:p>
          <a:p>
            <a:pPr lvl="1"/>
            <a:r>
              <a:rPr lang="en-US" dirty="0"/>
              <a:t>Lastly, I verified the changes by using “sudo tail -3 /etc/shadow” to confirm the new account for mary and “sudo tail -3 /etc/group” to verify mary was added to the students group. </a:t>
            </a:r>
          </a:p>
        </p:txBody>
      </p:sp>
    </p:spTree>
    <p:extLst>
      <p:ext uri="{BB962C8B-B14F-4D97-AF65-F5344CB8AC3E}">
        <p14:creationId xmlns:p14="http://schemas.microsoft.com/office/powerpoint/2010/main" val="7586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4 Project – Testing the user and group settings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287669"/>
            <a:ext cx="5514808" cy="3868174"/>
          </a:xfrm>
        </p:spPr>
        <p:txBody>
          <a:bodyPr/>
          <a:lstStyle/>
          <a:p>
            <a:r>
              <a:rPr lang="en-US" dirty="0"/>
              <a:t>Commands learned and used in Objective 2:</a:t>
            </a:r>
          </a:p>
          <a:p>
            <a:pPr lvl="1"/>
            <a:r>
              <a:rPr lang="en-US" dirty="0"/>
              <a:t>I used “sudo chgrp students todolist” to change the group ownership of the todolist.</a:t>
            </a:r>
          </a:p>
          <a:p>
            <a:pPr lvl="1"/>
            <a:r>
              <a:rPr lang="en-US" dirty="0"/>
              <a:t>I verified the change using “ls –l”.</a:t>
            </a:r>
          </a:p>
          <a:p>
            <a:pPr lvl="1"/>
            <a:r>
              <a:rPr lang="en-US" dirty="0"/>
              <a:t>I then used “sudo chmod 750 todolist” to give read and execute permissions to the group.</a:t>
            </a:r>
          </a:p>
          <a:p>
            <a:pPr lvl="1"/>
            <a:r>
              <a:rPr lang="en-US" dirty="0"/>
              <a:t>Next, I logged in as mary, edited the .bashrc file with “nano”, and added the home directory to $PATH.</a:t>
            </a:r>
          </a:p>
          <a:p>
            <a:pPr lvl="1"/>
            <a:r>
              <a:rPr lang="en-US" dirty="0"/>
              <a:t>I used “source” to activate the change and then executed the todolist file from the command line (pictured Right). </a:t>
            </a:r>
          </a:p>
        </p:txBody>
      </p:sp>
      <p:pic>
        <p:nvPicPr>
          <p:cNvPr id="4" name="Picture 3">
            <a:extLst>
              <a:ext uri="{FF2B5EF4-FFF2-40B4-BE49-F238E27FC236}">
                <a16:creationId xmlns:a16="http://schemas.microsoft.com/office/drawing/2014/main" id="{7B73C8A1-A4A3-4FD9-B238-DAA3F76EB3CB}"/>
              </a:ext>
            </a:extLst>
          </p:cNvPr>
          <p:cNvPicPr>
            <a:picLocks noChangeAspect="1"/>
          </p:cNvPicPr>
          <p:nvPr/>
        </p:nvPicPr>
        <p:blipFill>
          <a:blip r:embed="rId2"/>
          <a:stretch>
            <a:fillRect/>
          </a:stretch>
        </p:blipFill>
        <p:spPr>
          <a:xfrm>
            <a:off x="6096000" y="2287668"/>
            <a:ext cx="5514808" cy="3868175"/>
          </a:xfrm>
          <a:prstGeom prst="rect">
            <a:avLst/>
          </a:prstGeom>
        </p:spPr>
      </p:pic>
    </p:spTree>
    <p:extLst>
      <p:ext uri="{BB962C8B-B14F-4D97-AF65-F5344CB8AC3E}">
        <p14:creationId xmlns:p14="http://schemas.microsoft.com/office/powerpoint/2010/main" val="338225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A3D3-754C-4605-A851-09B5FB976A33}"/>
              </a:ext>
            </a:extLst>
          </p:cNvPr>
          <p:cNvSpPr>
            <a:spLocks noGrp="1"/>
          </p:cNvSpPr>
          <p:nvPr>
            <p:ph type="title"/>
          </p:nvPr>
        </p:nvSpPr>
        <p:spPr/>
        <p:txBody>
          <a:bodyPr/>
          <a:lstStyle/>
          <a:p>
            <a:r>
              <a:rPr lang="en-US" dirty="0"/>
              <a:t>Module 4 Project – Adding a new user with the gui</a:t>
            </a:r>
          </a:p>
        </p:txBody>
      </p:sp>
      <p:sp>
        <p:nvSpPr>
          <p:cNvPr id="3" name="Content Placeholder 2">
            <a:extLst>
              <a:ext uri="{FF2B5EF4-FFF2-40B4-BE49-F238E27FC236}">
                <a16:creationId xmlns:a16="http://schemas.microsoft.com/office/drawing/2014/main" id="{90ED1B52-8C71-4B61-8E81-D43CAA97DEE6}"/>
              </a:ext>
            </a:extLst>
          </p:cNvPr>
          <p:cNvSpPr>
            <a:spLocks noGrp="1"/>
          </p:cNvSpPr>
          <p:nvPr>
            <p:ph idx="1"/>
          </p:nvPr>
        </p:nvSpPr>
        <p:spPr>
          <a:xfrm>
            <a:off x="581192" y="2180496"/>
            <a:ext cx="5514808" cy="3678303"/>
          </a:xfrm>
        </p:spPr>
        <p:txBody>
          <a:bodyPr>
            <a:normAutofit fontScale="92500" lnSpcReduction="10000"/>
          </a:bodyPr>
          <a:lstStyle/>
          <a:p>
            <a:r>
              <a:rPr lang="en-US" dirty="0"/>
              <a:t>Commands learned and used in Objective 3:</a:t>
            </a:r>
          </a:p>
          <a:p>
            <a:pPr lvl="1"/>
            <a:r>
              <a:rPr lang="en-US" dirty="0"/>
              <a:t>From the GUI I selected the “Users and Groups” icon.</a:t>
            </a:r>
          </a:p>
          <a:p>
            <a:pPr lvl="1"/>
            <a:r>
              <a:rPr lang="en-US" dirty="0"/>
              <a:t>I tapped the Add button.</a:t>
            </a:r>
          </a:p>
          <a:p>
            <a:pPr lvl="1"/>
            <a:r>
              <a:rPr lang="en-US" dirty="0"/>
              <a:t>I created user “john” and entered a temporary password.</a:t>
            </a:r>
          </a:p>
          <a:p>
            <a:pPr lvl="1"/>
            <a:r>
              <a:rPr lang="en-US" dirty="0"/>
              <a:t>I highlighted john in the user list and tapped the Manage Groups button.</a:t>
            </a:r>
          </a:p>
          <a:p>
            <a:pPr lvl="1"/>
            <a:r>
              <a:rPr lang="en-US" dirty="0"/>
              <a:t>I highlighted students and tapped the Properties button.</a:t>
            </a:r>
          </a:p>
          <a:p>
            <a:pPr lvl="1"/>
            <a:r>
              <a:rPr lang="en-US" dirty="0"/>
              <a:t>I selected john and clicked the ok button.</a:t>
            </a:r>
          </a:p>
          <a:p>
            <a:pPr lvl="1"/>
            <a:r>
              <a:rPr lang="en-US" dirty="0"/>
              <a:t>I logged out and logged back in as john.</a:t>
            </a:r>
          </a:p>
          <a:p>
            <a:pPr lvl="1"/>
            <a:r>
              <a:rPr lang="en-US" dirty="0"/>
              <a:t>I then altered the .bashrc file like I did with mary and executed the todolist file from john’s command line (pictured right).</a:t>
            </a:r>
          </a:p>
          <a:p>
            <a:pPr lvl="1"/>
            <a:endParaRPr lang="en-US" dirty="0"/>
          </a:p>
        </p:txBody>
      </p:sp>
      <p:pic>
        <p:nvPicPr>
          <p:cNvPr id="4" name="Picture 3">
            <a:extLst>
              <a:ext uri="{FF2B5EF4-FFF2-40B4-BE49-F238E27FC236}">
                <a16:creationId xmlns:a16="http://schemas.microsoft.com/office/drawing/2014/main" id="{324142E8-E246-4D91-8C14-76AE26D5F907}"/>
              </a:ext>
            </a:extLst>
          </p:cNvPr>
          <p:cNvPicPr>
            <a:picLocks noChangeAspect="1"/>
          </p:cNvPicPr>
          <p:nvPr/>
        </p:nvPicPr>
        <p:blipFill>
          <a:blip r:embed="rId2"/>
          <a:stretch>
            <a:fillRect/>
          </a:stretch>
        </p:blipFill>
        <p:spPr>
          <a:xfrm>
            <a:off x="6096000" y="2180496"/>
            <a:ext cx="5514808" cy="3678303"/>
          </a:xfrm>
          <a:prstGeom prst="rect">
            <a:avLst/>
          </a:prstGeom>
        </p:spPr>
      </p:pic>
    </p:spTree>
    <p:extLst>
      <p:ext uri="{BB962C8B-B14F-4D97-AF65-F5344CB8AC3E}">
        <p14:creationId xmlns:p14="http://schemas.microsoft.com/office/powerpoint/2010/main" val="346126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52A5-470B-46E9-9193-2E68D604DAF1}"/>
              </a:ext>
            </a:extLst>
          </p:cNvPr>
          <p:cNvSpPr>
            <a:spLocks noGrp="1"/>
          </p:cNvSpPr>
          <p:nvPr>
            <p:ph type="title"/>
          </p:nvPr>
        </p:nvSpPr>
        <p:spPr/>
        <p:txBody>
          <a:bodyPr/>
          <a:lstStyle/>
          <a:p>
            <a:r>
              <a:rPr lang="en-US" dirty="0"/>
              <a:t>Module 4 Project – removing users and groups</a:t>
            </a:r>
          </a:p>
        </p:txBody>
      </p:sp>
      <p:sp>
        <p:nvSpPr>
          <p:cNvPr id="3" name="Content Placeholder 2">
            <a:extLst>
              <a:ext uri="{FF2B5EF4-FFF2-40B4-BE49-F238E27FC236}">
                <a16:creationId xmlns:a16="http://schemas.microsoft.com/office/drawing/2014/main" id="{EB2D5CCC-469E-4E7F-98DE-E79298FE8502}"/>
              </a:ext>
            </a:extLst>
          </p:cNvPr>
          <p:cNvSpPr>
            <a:spLocks noGrp="1"/>
          </p:cNvSpPr>
          <p:nvPr>
            <p:ph idx="1"/>
          </p:nvPr>
        </p:nvSpPr>
        <p:spPr>
          <a:xfrm>
            <a:off x="6096001" y="2724451"/>
            <a:ext cx="5514806" cy="3884841"/>
          </a:xfrm>
        </p:spPr>
        <p:txBody>
          <a:bodyPr/>
          <a:lstStyle/>
          <a:p>
            <a:r>
              <a:rPr lang="en-US" dirty="0"/>
              <a:t>Commands learned and used in Objective 4:</a:t>
            </a:r>
          </a:p>
          <a:p>
            <a:pPr lvl="1"/>
            <a:r>
              <a:rPr lang="en-US" dirty="0"/>
              <a:t>I used “sudo userdel –r mary” and sudo userdel -r john” to delete both users.</a:t>
            </a:r>
          </a:p>
          <a:p>
            <a:pPr lvl="1"/>
            <a:r>
              <a:rPr lang="en-US" dirty="0"/>
              <a:t>I used “sudo groupdel students” to delete the group.</a:t>
            </a:r>
          </a:p>
          <a:p>
            <a:pPr lvl="1"/>
            <a:r>
              <a:rPr lang="en-US" dirty="0"/>
              <a:t>I entered “sudo chgrp student todolist” to change ownership back to my primary group.</a:t>
            </a:r>
          </a:p>
          <a:p>
            <a:pPr lvl="1"/>
            <a:r>
              <a:rPr lang="en-US" dirty="0"/>
              <a:t>I logged out and verified the users were removed.</a:t>
            </a:r>
          </a:p>
          <a:p>
            <a:pPr lvl="1"/>
            <a:r>
              <a:rPr lang="en-US" dirty="0"/>
              <a:t>Before and after pictures are displayed on the Left.</a:t>
            </a:r>
          </a:p>
        </p:txBody>
      </p:sp>
      <p:pic>
        <p:nvPicPr>
          <p:cNvPr id="4" name="Picture 3">
            <a:extLst>
              <a:ext uri="{FF2B5EF4-FFF2-40B4-BE49-F238E27FC236}">
                <a16:creationId xmlns:a16="http://schemas.microsoft.com/office/drawing/2014/main" id="{08E77613-4B25-490A-89D2-E5BC978942C2}"/>
              </a:ext>
            </a:extLst>
          </p:cNvPr>
          <p:cNvPicPr>
            <a:picLocks noChangeAspect="1"/>
          </p:cNvPicPr>
          <p:nvPr/>
        </p:nvPicPr>
        <p:blipFill>
          <a:blip r:embed="rId2"/>
          <a:stretch>
            <a:fillRect/>
          </a:stretch>
        </p:blipFill>
        <p:spPr>
          <a:xfrm>
            <a:off x="397567" y="2724452"/>
            <a:ext cx="3054446" cy="3121210"/>
          </a:xfrm>
          <a:prstGeom prst="rect">
            <a:avLst/>
          </a:prstGeom>
        </p:spPr>
      </p:pic>
      <p:pic>
        <p:nvPicPr>
          <p:cNvPr id="5" name="Picture 4">
            <a:extLst>
              <a:ext uri="{FF2B5EF4-FFF2-40B4-BE49-F238E27FC236}">
                <a16:creationId xmlns:a16="http://schemas.microsoft.com/office/drawing/2014/main" id="{024BE581-E888-4131-9F02-2EA050E1C492}"/>
              </a:ext>
            </a:extLst>
          </p:cNvPr>
          <p:cNvPicPr>
            <a:picLocks noChangeAspect="1"/>
          </p:cNvPicPr>
          <p:nvPr/>
        </p:nvPicPr>
        <p:blipFill>
          <a:blip r:embed="rId3"/>
          <a:stretch>
            <a:fillRect/>
          </a:stretch>
        </p:blipFill>
        <p:spPr>
          <a:xfrm>
            <a:off x="2736033" y="3684104"/>
            <a:ext cx="3359967" cy="2925188"/>
          </a:xfrm>
          <a:prstGeom prst="rect">
            <a:avLst/>
          </a:prstGeom>
        </p:spPr>
      </p:pic>
    </p:spTree>
    <p:extLst>
      <p:ext uri="{BB962C8B-B14F-4D97-AF65-F5344CB8AC3E}">
        <p14:creationId xmlns:p14="http://schemas.microsoft.com/office/powerpoint/2010/main" val="337616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5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5 of this course, I learned about Network Configuration within Linux.</a:t>
            </a:r>
          </a:p>
          <a:p>
            <a:r>
              <a:rPr lang="en-US" dirty="0"/>
              <a:t>The Project was completed using a Microsoft Azure cloud-based Ubuntu VM as well as a DHCP Server VM </a:t>
            </a:r>
          </a:p>
          <a:p>
            <a:r>
              <a:rPr lang="en-US" dirty="0"/>
              <a:t>The project focused on 3 objectives:</a:t>
            </a:r>
          </a:p>
          <a:p>
            <a:pPr lvl="1"/>
            <a:r>
              <a:rPr lang="en-US" dirty="0"/>
              <a:t>Discovering Host IP Configurations</a:t>
            </a:r>
          </a:p>
          <a:p>
            <a:pPr lvl="1"/>
            <a:r>
              <a:rPr lang="en-US" dirty="0"/>
              <a:t>Managing Network Interfaces</a:t>
            </a:r>
          </a:p>
          <a:p>
            <a:pPr lvl="1"/>
            <a:r>
              <a:rPr lang="en-US" dirty="0"/>
              <a:t>Using Network Utilities</a:t>
            </a:r>
          </a:p>
          <a:p>
            <a:pPr lvl="1"/>
            <a:endParaRPr lang="en-US" dirty="0"/>
          </a:p>
        </p:txBody>
      </p:sp>
    </p:spTree>
    <p:extLst>
      <p:ext uri="{BB962C8B-B14F-4D97-AF65-F5344CB8AC3E}">
        <p14:creationId xmlns:p14="http://schemas.microsoft.com/office/powerpoint/2010/main" val="203054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Discovering Host ip configurations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287669"/>
            <a:ext cx="5514808" cy="3779848"/>
          </a:xfrm>
        </p:spPr>
        <p:txBody>
          <a:bodyPr>
            <a:normAutofit fontScale="92500"/>
          </a:bodyPr>
          <a:lstStyle/>
          <a:p>
            <a:r>
              <a:rPr lang="en-US" dirty="0"/>
              <a:t>Commands learned and used in Objective 1:</a:t>
            </a:r>
          </a:p>
          <a:p>
            <a:pPr lvl="1"/>
            <a:r>
              <a:rPr lang="en-US" dirty="0"/>
              <a:t>First, I used “ip addr” to display IP addresses assigned to all network interfaces.</a:t>
            </a:r>
          </a:p>
          <a:p>
            <a:pPr lvl="1"/>
            <a:r>
              <a:rPr lang="en-US" dirty="0"/>
              <a:t>I used “ip route” to identify the default gateway IP address.</a:t>
            </a:r>
          </a:p>
          <a:p>
            <a:pPr lvl="1"/>
            <a:r>
              <a:rPr lang="en-US" dirty="0"/>
              <a:t>Then I entered “cd /var/lib/dhcp” then used the “ls” command to list the lease files.</a:t>
            </a:r>
          </a:p>
          <a:p>
            <a:pPr lvl="1"/>
            <a:r>
              <a:rPr lang="en-US" dirty="0"/>
              <a:t>Next, I ran “cat dhclient.leases” to find the DHCP server IP address.</a:t>
            </a:r>
          </a:p>
          <a:p>
            <a:pPr lvl="1"/>
            <a:r>
              <a:rPr lang="en-US" dirty="0"/>
              <a:t>I then ran “cat /run/system/resolve/resolv.conf” to find the DNS server IP address.</a:t>
            </a:r>
          </a:p>
          <a:p>
            <a:pPr lvl="1"/>
            <a:r>
              <a:rPr lang="en-US" dirty="0"/>
              <a:t>Lastly, I used “ping –c 4 192.168.1.1” to verify the connection and ping the DNS 4 times (pictured Right).</a:t>
            </a:r>
          </a:p>
          <a:p>
            <a:pPr lvl="1"/>
            <a:endParaRPr lang="en-US" dirty="0"/>
          </a:p>
        </p:txBody>
      </p:sp>
      <p:pic>
        <p:nvPicPr>
          <p:cNvPr id="5" name="Picture 4">
            <a:extLst>
              <a:ext uri="{FF2B5EF4-FFF2-40B4-BE49-F238E27FC236}">
                <a16:creationId xmlns:a16="http://schemas.microsoft.com/office/drawing/2014/main" id="{6DCED55D-F3A1-40DB-9DF0-A36EEB162F0D}"/>
              </a:ext>
            </a:extLst>
          </p:cNvPr>
          <p:cNvPicPr>
            <a:picLocks noChangeAspect="1"/>
          </p:cNvPicPr>
          <p:nvPr/>
        </p:nvPicPr>
        <p:blipFill>
          <a:blip r:embed="rId2"/>
          <a:stretch>
            <a:fillRect/>
          </a:stretch>
        </p:blipFill>
        <p:spPr>
          <a:xfrm>
            <a:off x="6096000" y="2287669"/>
            <a:ext cx="5514808" cy="3779848"/>
          </a:xfrm>
          <a:prstGeom prst="rect">
            <a:avLst/>
          </a:prstGeom>
        </p:spPr>
      </p:pic>
    </p:spTree>
    <p:extLst>
      <p:ext uri="{BB962C8B-B14F-4D97-AF65-F5344CB8AC3E}">
        <p14:creationId xmlns:p14="http://schemas.microsoft.com/office/powerpoint/2010/main" val="91984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Managing network interfaces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477541"/>
            <a:ext cx="10789173" cy="3678303"/>
          </a:xfrm>
        </p:spPr>
        <p:txBody>
          <a:bodyPr>
            <a:normAutofit/>
          </a:bodyPr>
          <a:lstStyle/>
          <a:p>
            <a:r>
              <a:rPr lang="en-US" dirty="0"/>
              <a:t>Commands learned and used in Objective 2:</a:t>
            </a:r>
          </a:p>
          <a:p>
            <a:pPr lvl="1"/>
            <a:r>
              <a:rPr lang="en-US" dirty="0"/>
              <a:t>First, I used the “ip link” command to display all network interfaces.</a:t>
            </a:r>
          </a:p>
          <a:p>
            <a:pPr lvl="1"/>
            <a:r>
              <a:rPr lang="en-US" dirty="0"/>
              <a:t>I used “sudo ip link set eth0 down” to disable the eth0 interface.</a:t>
            </a:r>
          </a:p>
          <a:p>
            <a:pPr lvl="1"/>
            <a:r>
              <a:rPr lang="en-US" dirty="0"/>
              <a:t>Then I ran “ip addr show eth0” to verify eth0 is Down.</a:t>
            </a:r>
          </a:p>
          <a:p>
            <a:pPr lvl="1"/>
            <a:r>
              <a:rPr lang="en-US" dirty="0"/>
              <a:t>I then used “sudo ip link set eth0 up” to re-enable eth0 and verified with “ip addr show eth0”.</a:t>
            </a:r>
          </a:p>
          <a:p>
            <a:pPr lvl="1"/>
            <a:r>
              <a:rPr lang="en-US" dirty="0"/>
              <a:t>Next, I used “sudo dhclient –v –r eth0” to release the current eth0 IP address and used “ip addr show eth0” to verify.</a:t>
            </a:r>
          </a:p>
          <a:p>
            <a:pPr lvl="1"/>
            <a:r>
              <a:rPr lang="en-US" dirty="0"/>
              <a:t>Lastly, I used “sudo dhclient –v eth0” to negotiate a new IP address and used “ip addr show eth0” to verify.</a:t>
            </a:r>
          </a:p>
        </p:txBody>
      </p:sp>
    </p:spTree>
    <p:extLst>
      <p:ext uri="{BB962C8B-B14F-4D97-AF65-F5344CB8AC3E}">
        <p14:creationId xmlns:p14="http://schemas.microsoft.com/office/powerpoint/2010/main" val="420499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Using network utilities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1" y="2287669"/>
            <a:ext cx="5137507" cy="4012978"/>
          </a:xfrm>
        </p:spPr>
        <p:txBody>
          <a:bodyPr>
            <a:normAutofit/>
          </a:bodyPr>
          <a:lstStyle/>
          <a:p>
            <a:r>
              <a:rPr lang="en-US" dirty="0"/>
              <a:t>Commands learned and used in Objective 3:</a:t>
            </a:r>
          </a:p>
          <a:p>
            <a:pPr lvl="1"/>
            <a:r>
              <a:rPr lang="en-US" dirty="0"/>
              <a:t>I used the “ifconfig” command to display IP addresses assigned to all network interfaces.</a:t>
            </a:r>
          </a:p>
          <a:p>
            <a:pPr lvl="1"/>
            <a:r>
              <a:rPr lang="en-US" dirty="0"/>
              <a:t>I used “sudo ifconfig eth0 down” to disable eth0 and “ifconfig eth0” to verify there was no longer an IP address.</a:t>
            </a:r>
          </a:p>
          <a:p>
            <a:pPr lvl="1"/>
            <a:r>
              <a:rPr lang="en-US" dirty="0"/>
              <a:t>I then used “sudo ifconfig eth0 up” to enable eth0 and “ifconfig eth0” to verify it now has an IP address (pictured Right).</a:t>
            </a:r>
          </a:p>
        </p:txBody>
      </p:sp>
      <p:pic>
        <p:nvPicPr>
          <p:cNvPr id="4" name="Picture 3">
            <a:extLst>
              <a:ext uri="{FF2B5EF4-FFF2-40B4-BE49-F238E27FC236}">
                <a16:creationId xmlns:a16="http://schemas.microsoft.com/office/drawing/2014/main" id="{040894F6-7F3A-45F0-82D9-869D3159D2B8}"/>
              </a:ext>
            </a:extLst>
          </p:cNvPr>
          <p:cNvPicPr>
            <a:picLocks noChangeAspect="1"/>
          </p:cNvPicPr>
          <p:nvPr/>
        </p:nvPicPr>
        <p:blipFill>
          <a:blip r:embed="rId2"/>
          <a:stretch>
            <a:fillRect/>
          </a:stretch>
        </p:blipFill>
        <p:spPr>
          <a:xfrm>
            <a:off x="5718699" y="2287669"/>
            <a:ext cx="5892109" cy="4012978"/>
          </a:xfrm>
          <a:prstGeom prst="rect">
            <a:avLst/>
          </a:prstGeom>
        </p:spPr>
      </p:pic>
    </p:spTree>
    <p:extLst>
      <p:ext uri="{BB962C8B-B14F-4D97-AF65-F5344CB8AC3E}">
        <p14:creationId xmlns:p14="http://schemas.microsoft.com/office/powerpoint/2010/main" val="364952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Introduction and Class Overview</a:t>
            </a:r>
          </a:p>
        </p:txBody>
      </p:sp>
      <p:sp>
        <p:nvSpPr>
          <p:cNvPr id="5" name="Content Placeholder 4">
            <a:extLst>
              <a:ext uri="{FF2B5EF4-FFF2-40B4-BE49-F238E27FC236}">
                <a16:creationId xmlns:a16="http://schemas.microsoft.com/office/drawing/2014/main" id="{66E696BD-5565-49BF-A7E4-DB8E663440A7}"/>
              </a:ext>
            </a:extLst>
          </p:cNvPr>
          <p:cNvSpPr>
            <a:spLocks noGrp="1"/>
          </p:cNvSpPr>
          <p:nvPr>
            <p:ph idx="1"/>
          </p:nvPr>
        </p:nvSpPr>
        <p:spPr>
          <a:xfrm>
            <a:off x="581192" y="874643"/>
            <a:ext cx="11029616" cy="4174436"/>
          </a:xfrm>
        </p:spPr>
        <p:txBody>
          <a:bodyPr/>
          <a:lstStyle/>
          <a:p>
            <a:r>
              <a:rPr lang="en-US" dirty="0"/>
              <a:t>In this class I learned the basic commands and processes to work with a Linux based Operating System.</a:t>
            </a:r>
          </a:p>
          <a:p>
            <a:r>
              <a:rPr lang="en-US" dirty="0"/>
              <a:t>The work depicted in this presentation was performed on a Virtual Machine within the Microsoft Azure cloud environment.</a:t>
            </a:r>
          </a:p>
          <a:p>
            <a:r>
              <a:rPr lang="en-US" dirty="0"/>
              <a:t>This presentation shows the results of Weekly Projects I completed during this class.</a:t>
            </a:r>
          </a:p>
        </p:txBody>
      </p:sp>
    </p:spTree>
    <p:extLst>
      <p:ext uri="{BB962C8B-B14F-4D97-AF65-F5344CB8AC3E}">
        <p14:creationId xmlns:p14="http://schemas.microsoft.com/office/powerpoint/2010/main" val="170334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6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6 of this course, I learned about System Performance Monitoring within Linux.</a:t>
            </a:r>
          </a:p>
          <a:p>
            <a:r>
              <a:rPr lang="en-US" dirty="0"/>
              <a:t>The Project was completed using a Microsoft Azure cloud-based Ubuntu VM as well as a DHCP Server VM </a:t>
            </a:r>
          </a:p>
          <a:p>
            <a:r>
              <a:rPr lang="en-US" dirty="0"/>
              <a:t>The project focused on 3 objectives:</a:t>
            </a:r>
          </a:p>
          <a:p>
            <a:pPr lvl="1"/>
            <a:r>
              <a:rPr lang="en-US" dirty="0"/>
              <a:t>Monitoring Linux Processes</a:t>
            </a:r>
          </a:p>
          <a:p>
            <a:pPr lvl="1"/>
            <a:r>
              <a:rPr lang="en-US" dirty="0"/>
              <a:t>Monitoring User Activities</a:t>
            </a:r>
          </a:p>
          <a:p>
            <a:pPr lvl="1"/>
            <a:r>
              <a:rPr lang="en-US" dirty="0"/>
              <a:t>Monitoring Network Bandwidth Usage</a:t>
            </a:r>
          </a:p>
          <a:p>
            <a:pPr lvl="1"/>
            <a:endParaRPr lang="en-US" dirty="0"/>
          </a:p>
        </p:txBody>
      </p:sp>
    </p:spTree>
    <p:extLst>
      <p:ext uri="{BB962C8B-B14F-4D97-AF65-F5344CB8AC3E}">
        <p14:creationId xmlns:p14="http://schemas.microsoft.com/office/powerpoint/2010/main" val="380166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Monitoring linux processes - htop</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353930"/>
            <a:ext cx="11029616" cy="3678303"/>
          </a:xfrm>
        </p:spPr>
        <p:txBody>
          <a:bodyPr>
            <a:normAutofit/>
          </a:bodyPr>
          <a:lstStyle/>
          <a:p>
            <a:r>
              <a:rPr lang="en-US" dirty="0"/>
              <a:t>Commands learned and used in Objective 1 Part 1:</a:t>
            </a:r>
          </a:p>
          <a:p>
            <a:pPr lvl="1"/>
            <a:r>
              <a:rPr lang="en-US" dirty="0"/>
              <a:t>I launched the htop utility by entering “htop” on the command line.</a:t>
            </a:r>
          </a:p>
          <a:p>
            <a:pPr lvl="1"/>
            <a:r>
              <a:rPr lang="en-US" dirty="0"/>
              <a:t>I then opened the calculator application on the GUI.</a:t>
            </a:r>
          </a:p>
          <a:p>
            <a:pPr lvl="1"/>
            <a:r>
              <a:rPr lang="en-US" dirty="0"/>
              <a:t>Within the htop utility I typed /calculator to find the process.  I then used the “k” shortcut key and selected 15 SIGTERM to send a termination signal to the calculator application.</a:t>
            </a:r>
          </a:p>
          <a:p>
            <a:pPr lvl="1"/>
            <a:endParaRPr lang="en-US" dirty="0"/>
          </a:p>
        </p:txBody>
      </p:sp>
    </p:spTree>
    <p:extLst>
      <p:ext uri="{BB962C8B-B14F-4D97-AF65-F5344CB8AC3E}">
        <p14:creationId xmlns:p14="http://schemas.microsoft.com/office/powerpoint/2010/main" val="366084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Monitoring linux processes - gui</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353930"/>
            <a:ext cx="11029616" cy="3678303"/>
          </a:xfrm>
        </p:spPr>
        <p:txBody>
          <a:bodyPr>
            <a:normAutofit/>
          </a:bodyPr>
          <a:lstStyle/>
          <a:p>
            <a:r>
              <a:rPr lang="en-US" dirty="0"/>
              <a:t>Commands learned and used in Objective 1 Part 2:</a:t>
            </a:r>
          </a:p>
          <a:p>
            <a:pPr lvl="1"/>
            <a:r>
              <a:rPr lang="en-US" dirty="0"/>
              <a:t>I launched the System Manager application from the GUI.</a:t>
            </a:r>
          </a:p>
          <a:p>
            <a:pPr lvl="1"/>
            <a:r>
              <a:rPr lang="en-US" dirty="0"/>
              <a:t>I went to the drop menu and verified “Show Dependencies” was selected.</a:t>
            </a:r>
          </a:p>
          <a:p>
            <a:pPr lvl="1"/>
            <a:r>
              <a:rPr lang="en-US" dirty="0"/>
              <a:t>I then launched Firefox from the GUI.</a:t>
            </a:r>
          </a:p>
          <a:p>
            <a:pPr lvl="1"/>
            <a:r>
              <a:rPr lang="en-US" dirty="0"/>
              <a:t>I monitored the parent and child processes of Firefox with the System Manager.</a:t>
            </a:r>
          </a:p>
          <a:p>
            <a:pPr lvl="1"/>
            <a:r>
              <a:rPr lang="en-US" dirty="0"/>
              <a:t>I then highlighted the Firefox parent process and clicked on the End Process button to terminate the processes.</a:t>
            </a:r>
          </a:p>
          <a:p>
            <a:pPr lvl="1"/>
            <a:endParaRPr lang="en-US" dirty="0"/>
          </a:p>
        </p:txBody>
      </p:sp>
    </p:spTree>
    <p:extLst>
      <p:ext uri="{BB962C8B-B14F-4D97-AF65-F5344CB8AC3E}">
        <p14:creationId xmlns:p14="http://schemas.microsoft.com/office/powerpoint/2010/main" val="312026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Monitoring User Activities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353930"/>
            <a:ext cx="11029616" cy="3678303"/>
          </a:xfrm>
        </p:spPr>
        <p:txBody>
          <a:bodyPr>
            <a:normAutofit/>
          </a:bodyPr>
          <a:lstStyle/>
          <a:p>
            <a:r>
              <a:rPr lang="en-US" dirty="0"/>
              <a:t>Commands learned and used in Objective 2:</a:t>
            </a:r>
          </a:p>
          <a:p>
            <a:pPr lvl="1"/>
            <a:r>
              <a:rPr lang="en-US" dirty="0"/>
              <a:t>First, I used the “ac” command to display the number of hours of connection time of all users.</a:t>
            </a:r>
          </a:p>
          <a:p>
            <a:pPr lvl="1"/>
            <a:r>
              <a:rPr lang="en-US" dirty="0"/>
              <a:t>I then used “ac –d” to display the result per day.</a:t>
            </a:r>
          </a:p>
          <a:p>
            <a:pPr lvl="1"/>
            <a:r>
              <a:rPr lang="en-US" dirty="0"/>
              <a:t>To view the connect time of each user by day I used “ac –dp”.</a:t>
            </a:r>
          </a:p>
          <a:p>
            <a:pPr lvl="1"/>
            <a:r>
              <a:rPr lang="en-US" dirty="0"/>
              <a:t>Next, I found the last time the htop utility had been ran and by who by typing “lastcomm htop”.</a:t>
            </a:r>
          </a:p>
          <a:p>
            <a:pPr lvl="1"/>
            <a:r>
              <a:rPr lang="en-US" dirty="0"/>
              <a:t>I then used “sa –m” to view the number of processes and CPU minutes on a per user basis.</a:t>
            </a:r>
          </a:p>
          <a:p>
            <a:pPr lvl="1"/>
            <a:r>
              <a:rPr lang="en-US" dirty="0"/>
              <a:t>Lastly, I typed “sudo accton off” to turn off accounting.</a:t>
            </a:r>
          </a:p>
        </p:txBody>
      </p:sp>
    </p:spTree>
    <p:extLst>
      <p:ext uri="{BB962C8B-B14F-4D97-AF65-F5344CB8AC3E}">
        <p14:creationId xmlns:p14="http://schemas.microsoft.com/office/powerpoint/2010/main" val="247059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Monitoring Network Bandwidth usage</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1" y="2353930"/>
            <a:ext cx="5514807" cy="4113076"/>
          </a:xfrm>
        </p:spPr>
        <p:txBody>
          <a:bodyPr>
            <a:normAutofit/>
          </a:bodyPr>
          <a:lstStyle/>
          <a:p>
            <a:r>
              <a:rPr lang="en-US" dirty="0"/>
              <a:t>Commands learned and used in Objective 3:</a:t>
            </a:r>
          </a:p>
          <a:p>
            <a:pPr lvl="1"/>
            <a:r>
              <a:rPr lang="en-US" dirty="0"/>
              <a:t>I entered “sudo iftop” to launch the iftop utility and monitor bandwidth usage.</a:t>
            </a:r>
          </a:p>
          <a:p>
            <a:pPr lvl="1"/>
            <a:r>
              <a:rPr lang="en-US" dirty="0"/>
              <a:t>I opened another terminal window and began pinging 192.168.1.1.</a:t>
            </a:r>
          </a:p>
          <a:p>
            <a:pPr lvl="1"/>
            <a:r>
              <a:rPr lang="en-US" dirty="0"/>
              <a:t>In the iftop utility I used the P shortcut key to pause the display (pictured Right).</a:t>
            </a:r>
          </a:p>
          <a:p>
            <a:pPr lvl="1"/>
            <a:endParaRPr lang="en-US" dirty="0"/>
          </a:p>
        </p:txBody>
      </p:sp>
      <p:pic>
        <p:nvPicPr>
          <p:cNvPr id="4" name="Picture 3">
            <a:extLst>
              <a:ext uri="{FF2B5EF4-FFF2-40B4-BE49-F238E27FC236}">
                <a16:creationId xmlns:a16="http://schemas.microsoft.com/office/drawing/2014/main" id="{98FD01FA-CC18-4B0B-8C9C-4BBF29AAADC1}"/>
              </a:ext>
            </a:extLst>
          </p:cNvPr>
          <p:cNvPicPr>
            <a:picLocks noChangeAspect="1"/>
          </p:cNvPicPr>
          <p:nvPr/>
        </p:nvPicPr>
        <p:blipFill>
          <a:blip r:embed="rId2"/>
          <a:stretch>
            <a:fillRect/>
          </a:stretch>
        </p:blipFill>
        <p:spPr>
          <a:xfrm>
            <a:off x="6096000" y="2353930"/>
            <a:ext cx="5514808" cy="4113076"/>
          </a:xfrm>
          <a:prstGeom prst="rect">
            <a:avLst/>
          </a:prstGeom>
        </p:spPr>
      </p:pic>
    </p:spTree>
    <p:extLst>
      <p:ext uri="{BB962C8B-B14F-4D97-AF65-F5344CB8AC3E}">
        <p14:creationId xmlns:p14="http://schemas.microsoft.com/office/powerpoint/2010/main" val="178744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Weekly Project Challenges</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 found this course challenging due to my lack of prior experience with Linux based operating systems.  For me, the biggest challenge was learning the syntax and what commands to use.  Through this course, as well as the Mindtap labs and ITProTV, I have gained some comfort with the Linux CLI and I feel that I’m capable of overcoming that challenge.</a:t>
            </a:r>
          </a:p>
          <a:p>
            <a:r>
              <a:rPr lang="en-US" dirty="0"/>
              <a:t>I initially had a lot of very frustrating issues with latency within the </a:t>
            </a:r>
            <a:r>
              <a:rPr lang="en-US" dirty="0" err="1"/>
              <a:t>Mindtap</a:t>
            </a:r>
            <a:r>
              <a:rPr lang="en-US" dirty="0"/>
              <a:t> Labs and Azure Virtual Machines.  This was mostly due to me living in a rural area with only DSL as an ISP option.  However, after some research, troubleshooting, and tweaking on my PC and network, I was able to minimize the effects of latency to an acceptable level.  I’m considering this to be an extra learning experience.</a:t>
            </a:r>
          </a:p>
          <a:p>
            <a:pPr lvl="1"/>
            <a:endParaRPr lang="en-US" dirty="0"/>
          </a:p>
        </p:txBody>
      </p:sp>
    </p:spTree>
    <p:extLst>
      <p:ext uri="{BB962C8B-B14F-4D97-AF65-F5344CB8AC3E}">
        <p14:creationId xmlns:p14="http://schemas.microsoft.com/office/powerpoint/2010/main" val="330947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Skills learned</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 have learned basic commands to manipulate the Linux CLI.</a:t>
            </a:r>
          </a:p>
          <a:p>
            <a:r>
              <a:rPr lang="en-US" dirty="0"/>
              <a:t>I have interacted with Virtual Machines and Azure based cloud architecture.</a:t>
            </a:r>
          </a:p>
          <a:p>
            <a:r>
              <a:rPr lang="en-US" dirty="0"/>
              <a:t>I was able to install an Ubuntu Virtual Machine on my PC using Hyper-V which allows me to get continued experience with the Ubuntu GUI and CLI. </a:t>
            </a:r>
          </a:p>
        </p:txBody>
      </p:sp>
    </p:spTree>
    <p:extLst>
      <p:ext uri="{BB962C8B-B14F-4D97-AF65-F5344CB8AC3E}">
        <p14:creationId xmlns:p14="http://schemas.microsoft.com/office/powerpoint/2010/main" val="126665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CEIS106 Final Project </a:t>
            </a:r>
          </a:p>
          <a:p>
            <a:r>
              <a:rPr lang="en-US" dirty="0">
                <a:solidFill>
                  <a:schemeClr val="bg2"/>
                </a:solidFill>
              </a:rPr>
              <a:t>Shawne Gambrill</a:t>
            </a:r>
          </a:p>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053C-F6B9-4EB4-87C6-845AA4CF1131}"/>
              </a:ext>
            </a:extLst>
          </p:cNvPr>
          <p:cNvSpPr>
            <a:spLocks noGrp="1"/>
          </p:cNvSpPr>
          <p:nvPr>
            <p:ph type="title"/>
          </p:nvPr>
        </p:nvSpPr>
        <p:spPr/>
        <p:txBody>
          <a:bodyPr/>
          <a:lstStyle/>
          <a:p>
            <a:r>
              <a:rPr lang="en-US" dirty="0"/>
              <a:t>Module 2 Project</a:t>
            </a:r>
          </a:p>
        </p:txBody>
      </p:sp>
      <p:sp>
        <p:nvSpPr>
          <p:cNvPr id="3" name="Content Placeholder 2">
            <a:extLst>
              <a:ext uri="{FF2B5EF4-FFF2-40B4-BE49-F238E27FC236}">
                <a16:creationId xmlns:a16="http://schemas.microsoft.com/office/drawing/2014/main" id="{F4DBAB59-1FE5-4B46-99FC-8B7E17173330}"/>
              </a:ext>
            </a:extLst>
          </p:cNvPr>
          <p:cNvSpPr>
            <a:spLocks noGrp="1"/>
          </p:cNvSpPr>
          <p:nvPr>
            <p:ph idx="1"/>
          </p:nvPr>
        </p:nvSpPr>
        <p:spPr/>
        <p:txBody>
          <a:bodyPr/>
          <a:lstStyle/>
          <a:p>
            <a:r>
              <a:rPr lang="en-US" dirty="0"/>
              <a:t>In week 2 of this course, I learned how to work within the Linux Filesystem Hierarchy by exploring the Linux Filesystem tree and basic commands.</a:t>
            </a:r>
          </a:p>
          <a:p>
            <a:r>
              <a:rPr lang="en-US" dirty="0"/>
              <a:t>The Project was completed using a Microsoft Azure cloud-based Ubuntu VM </a:t>
            </a:r>
          </a:p>
          <a:p>
            <a:r>
              <a:rPr lang="en-US" dirty="0"/>
              <a:t>The project focused on 4 objectives:</a:t>
            </a:r>
          </a:p>
          <a:p>
            <a:pPr lvl="1"/>
            <a:r>
              <a:rPr lang="en-US" dirty="0"/>
              <a:t>Navigating the Linux filesystem tree</a:t>
            </a:r>
          </a:p>
          <a:p>
            <a:pPr lvl="1"/>
            <a:r>
              <a:rPr lang="en-US" dirty="0"/>
              <a:t>Creating Directories and Files</a:t>
            </a:r>
          </a:p>
          <a:p>
            <a:pPr lvl="1"/>
            <a:r>
              <a:rPr lang="en-US" dirty="0"/>
              <a:t>Copying and Removing Directories and Files</a:t>
            </a:r>
          </a:p>
          <a:p>
            <a:pPr lvl="1"/>
            <a:r>
              <a:rPr lang="en-US" dirty="0"/>
              <a:t>Locating Directories and Files</a:t>
            </a:r>
          </a:p>
        </p:txBody>
      </p:sp>
    </p:spTree>
    <p:extLst>
      <p:ext uri="{BB962C8B-B14F-4D97-AF65-F5344CB8AC3E}">
        <p14:creationId xmlns:p14="http://schemas.microsoft.com/office/powerpoint/2010/main" val="110836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p:txBody>
          <a:bodyPr/>
          <a:lstStyle/>
          <a:p>
            <a:r>
              <a:rPr lang="en-US" dirty="0"/>
              <a:t>Module 2 Project – Navigating and Creating</a:t>
            </a:r>
          </a:p>
        </p:txBody>
      </p:sp>
      <p:pic>
        <p:nvPicPr>
          <p:cNvPr id="6" name="Content Placeholder 5">
            <a:extLst>
              <a:ext uri="{FF2B5EF4-FFF2-40B4-BE49-F238E27FC236}">
                <a16:creationId xmlns:a16="http://schemas.microsoft.com/office/drawing/2014/main" id="{6CB6886F-C622-472E-9390-6FA221CFF418}"/>
              </a:ext>
            </a:extLst>
          </p:cNvPr>
          <p:cNvPicPr>
            <a:picLocks noGrp="1" noChangeAspect="1"/>
          </p:cNvPicPr>
          <p:nvPr>
            <p:ph sz="half" idx="1"/>
          </p:nvPr>
        </p:nvPicPr>
        <p:blipFill>
          <a:blip r:embed="rId2"/>
          <a:stretch>
            <a:fillRect/>
          </a:stretch>
        </p:blipFill>
        <p:spPr>
          <a:xfrm>
            <a:off x="581191" y="2386289"/>
            <a:ext cx="5607226" cy="4001259"/>
          </a:xfrm>
          <a:prstGeom prst="rect">
            <a:avLst/>
          </a:prstGeom>
        </p:spPr>
      </p:pic>
      <p:sp>
        <p:nvSpPr>
          <p:cNvPr id="8" name="Content Placeholder 7">
            <a:extLst>
              <a:ext uri="{FF2B5EF4-FFF2-40B4-BE49-F238E27FC236}">
                <a16:creationId xmlns:a16="http://schemas.microsoft.com/office/drawing/2014/main" id="{7DD07586-73FA-4A1B-A44D-47C3C1739A17}"/>
              </a:ext>
            </a:extLst>
          </p:cNvPr>
          <p:cNvSpPr>
            <a:spLocks noGrp="1"/>
          </p:cNvSpPr>
          <p:nvPr>
            <p:ph sz="half" idx="2"/>
          </p:nvPr>
        </p:nvSpPr>
        <p:spPr>
          <a:xfrm>
            <a:off x="6188417" y="2386289"/>
            <a:ext cx="5422392" cy="4001259"/>
          </a:xfrm>
        </p:spPr>
        <p:txBody>
          <a:bodyPr>
            <a:normAutofit/>
          </a:bodyPr>
          <a:lstStyle/>
          <a:p>
            <a:r>
              <a:rPr lang="en-US" dirty="0"/>
              <a:t>Commands learned and used in Objective 1 and 2:</a:t>
            </a:r>
          </a:p>
          <a:p>
            <a:pPr lvl="1"/>
            <a:r>
              <a:rPr lang="en-US" dirty="0"/>
              <a:t>I used the “cd ~”, “pwd”, and “tree” commands to navigate directories.</a:t>
            </a:r>
          </a:p>
          <a:p>
            <a:pPr lvl="1"/>
            <a:r>
              <a:rPr lang="en-US" dirty="0"/>
              <a:t>I created directories and subdirectories using the “mkdir” command.</a:t>
            </a:r>
          </a:p>
          <a:p>
            <a:pPr lvl="1"/>
            <a:r>
              <a:rPr lang="en-US" dirty="0"/>
              <a:t>I created files within the directory using the “touch” command.</a:t>
            </a:r>
          </a:p>
          <a:p>
            <a:pPr lvl="1"/>
            <a:r>
              <a:rPr lang="en-US" dirty="0"/>
              <a:t>I used the “tree” and “ls –l” commands to list the newly created files within the subdirectory (pictured Left).</a:t>
            </a:r>
          </a:p>
          <a:p>
            <a:endParaRPr lang="en-US" dirty="0"/>
          </a:p>
        </p:txBody>
      </p:sp>
    </p:spTree>
    <p:extLst>
      <p:ext uri="{BB962C8B-B14F-4D97-AF65-F5344CB8AC3E}">
        <p14:creationId xmlns:p14="http://schemas.microsoft.com/office/powerpoint/2010/main" val="49760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B566-F48C-48E1-A156-3460E7343FFC}"/>
              </a:ext>
            </a:extLst>
          </p:cNvPr>
          <p:cNvSpPr>
            <a:spLocks noGrp="1"/>
          </p:cNvSpPr>
          <p:nvPr>
            <p:ph type="title"/>
          </p:nvPr>
        </p:nvSpPr>
        <p:spPr/>
        <p:txBody>
          <a:bodyPr/>
          <a:lstStyle/>
          <a:p>
            <a:r>
              <a:rPr lang="en-US" dirty="0"/>
              <a:t>Module 2 Project – Copying and removing</a:t>
            </a:r>
          </a:p>
        </p:txBody>
      </p:sp>
      <p:sp>
        <p:nvSpPr>
          <p:cNvPr id="3" name="Content Placeholder 2">
            <a:extLst>
              <a:ext uri="{FF2B5EF4-FFF2-40B4-BE49-F238E27FC236}">
                <a16:creationId xmlns:a16="http://schemas.microsoft.com/office/drawing/2014/main" id="{07ABCE43-1A86-438D-A8C3-B2969F8AA055}"/>
              </a:ext>
            </a:extLst>
          </p:cNvPr>
          <p:cNvSpPr>
            <a:spLocks noGrp="1"/>
          </p:cNvSpPr>
          <p:nvPr>
            <p:ph sz="half" idx="1"/>
          </p:nvPr>
        </p:nvSpPr>
        <p:spPr>
          <a:xfrm>
            <a:off x="581193" y="2227263"/>
            <a:ext cx="5514806" cy="3633788"/>
          </a:xfrm>
        </p:spPr>
        <p:txBody>
          <a:bodyPr/>
          <a:lstStyle/>
          <a:p>
            <a:r>
              <a:rPr lang="en-US" dirty="0"/>
              <a:t>Commands learned and used in Objective 3,</a:t>
            </a:r>
          </a:p>
          <a:p>
            <a:pPr lvl="1"/>
            <a:r>
              <a:rPr lang="en-US" dirty="0"/>
              <a:t> I used the “cp –r” command to create a copy of the subdirectory I had created.</a:t>
            </a:r>
          </a:p>
          <a:p>
            <a:pPr lvl="1"/>
            <a:r>
              <a:rPr lang="en-US" dirty="0"/>
              <a:t>I used the “rmdir” command to remove a subdirectory and the “rm” command to remove a file from another subdirectory.</a:t>
            </a:r>
          </a:p>
          <a:p>
            <a:pPr lvl="1"/>
            <a:r>
              <a:rPr lang="en-US" dirty="0"/>
              <a:t>I ran the “tree” command to verify my changes (pictured Right).</a:t>
            </a:r>
          </a:p>
        </p:txBody>
      </p:sp>
      <p:pic>
        <p:nvPicPr>
          <p:cNvPr id="5" name="Content Placeholder 4">
            <a:extLst>
              <a:ext uri="{FF2B5EF4-FFF2-40B4-BE49-F238E27FC236}">
                <a16:creationId xmlns:a16="http://schemas.microsoft.com/office/drawing/2014/main" id="{0A2E84BD-F3F7-4A48-8C03-19B18535FF88}"/>
              </a:ext>
            </a:extLst>
          </p:cNvPr>
          <p:cNvPicPr>
            <a:picLocks noGrp="1" noChangeAspect="1"/>
          </p:cNvPicPr>
          <p:nvPr>
            <p:ph sz="half" idx="2"/>
          </p:nvPr>
        </p:nvPicPr>
        <p:blipFill>
          <a:blip r:embed="rId2"/>
          <a:stretch>
            <a:fillRect/>
          </a:stretch>
        </p:blipFill>
        <p:spPr>
          <a:xfrm>
            <a:off x="6188419" y="2228003"/>
            <a:ext cx="5422388" cy="3633787"/>
          </a:xfrm>
          <a:prstGeom prst="rect">
            <a:avLst/>
          </a:prstGeom>
        </p:spPr>
      </p:pic>
    </p:spTree>
    <p:extLst>
      <p:ext uri="{BB962C8B-B14F-4D97-AF65-F5344CB8AC3E}">
        <p14:creationId xmlns:p14="http://schemas.microsoft.com/office/powerpoint/2010/main" val="327079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06FD-7F61-49D8-AC25-1184A866E429}"/>
              </a:ext>
            </a:extLst>
          </p:cNvPr>
          <p:cNvSpPr>
            <a:spLocks noGrp="1"/>
          </p:cNvSpPr>
          <p:nvPr>
            <p:ph type="title"/>
          </p:nvPr>
        </p:nvSpPr>
        <p:spPr/>
        <p:txBody>
          <a:bodyPr/>
          <a:lstStyle/>
          <a:p>
            <a:r>
              <a:rPr lang="en-US" dirty="0"/>
              <a:t>Module 2 Project –Locating</a:t>
            </a:r>
          </a:p>
        </p:txBody>
      </p:sp>
      <p:sp>
        <p:nvSpPr>
          <p:cNvPr id="3" name="Content Placeholder 2">
            <a:extLst>
              <a:ext uri="{FF2B5EF4-FFF2-40B4-BE49-F238E27FC236}">
                <a16:creationId xmlns:a16="http://schemas.microsoft.com/office/drawing/2014/main" id="{80C5643C-A84C-4D56-AE7D-7E8F3D685334}"/>
              </a:ext>
            </a:extLst>
          </p:cNvPr>
          <p:cNvSpPr>
            <a:spLocks noGrp="1"/>
          </p:cNvSpPr>
          <p:nvPr>
            <p:ph sz="half" idx="1"/>
          </p:nvPr>
        </p:nvSpPr>
        <p:spPr>
          <a:xfrm>
            <a:off x="581192" y="2228003"/>
            <a:ext cx="5422043" cy="3633047"/>
          </a:xfrm>
        </p:spPr>
        <p:txBody>
          <a:bodyPr>
            <a:normAutofit/>
          </a:bodyPr>
          <a:lstStyle/>
          <a:p>
            <a:r>
              <a:rPr lang="en-US" dirty="0"/>
              <a:t>Commands learned and used in Objective 4:</a:t>
            </a:r>
          </a:p>
          <a:p>
            <a:pPr lvl="1"/>
            <a:r>
              <a:rPr lang="en-US" dirty="0"/>
              <a:t>By using “find ~ -iname course* -type d” I was able to see a list of directories that started with “course”.</a:t>
            </a:r>
          </a:p>
          <a:p>
            <a:pPr lvl="1"/>
            <a:r>
              <a:rPr lang="en-US" dirty="0"/>
              <a:t>I used “find ~ iname file*” to find files that contain the string ”file”.</a:t>
            </a:r>
          </a:p>
          <a:p>
            <a:pPr lvl="1"/>
            <a:r>
              <a:rPr lang="en-US" dirty="0"/>
              <a:t>I used “locate –S” to review the local database and “sudo updatedb” to update the local database.</a:t>
            </a:r>
          </a:p>
          <a:p>
            <a:pPr lvl="1"/>
            <a:r>
              <a:rPr lang="en-US" dirty="0"/>
              <a:t>I was then able to use the “locate –</a:t>
            </a:r>
            <a:r>
              <a:rPr lang="en-US" dirty="0" err="1"/>
              <a:t>i</a:t>
            </a:r>
            <a:r>
              <a:rPr lang="en-US" dirty="0"/>
              <a:t> course” to find directories and files that contain the string “course”.</a:t>
            </a:r>
          </a:p>
          <a:p>
            <a:pPr lvl="1"/>
            <a:r>
              <a:rPr lang="en-US" dirty="0"/>
              <a:t>Finally, I used  “locate –r /file1$” to list all files with the “file1” string (pictured Right).</a:t>
            </a:r>
          </a:p>
        </p:txBody>
      </p:sp>
      <p:pic>
        <p:nvPicPr>
          <p:cNvPr id="5" name="Content Placeholder 4">
            <a:extLst>
              <a:ext uri="{FF2B5EF4-FFF2-40B4-BE49-F238E27FC236}">
                <a16:creationId xmlns:a16="http://schemas.microsoft.com/office/drawing/2014/main" id="{A71B5F75-3E27-4BB4-B50E-3CD20880E443}"/>
              </a:ext>
            </a:extLst>
          </p:cNvPr>
          <p:cNvPicPr>
            <a:picLocks noGrp="1" noChangeAspect="1"/>
          </p:cNvPicPr>
          <p:nvPr>
            <p:ph sz="half" idx="2"/>
          </p:nvPr>
        </p:nvPicPr>
        <p:blipFill>
          <a:blip r:embed="rId2"/>
          <a:stretch>
            <a:fillRect/>
          </a:stretch>
        </p:blipFill>
        <p:spPr>
          <a:xfrm>
            <a:off x="6188418" y="2228003"/>
            <a:ext cx="5422390" cy="3633047"/>
          </a:xfrm>
          <a:prstGeom prst="rect">
            <a:avLst/>
          </a:prstGeom>
        </p:spPr>
      </p:pic>
    </p:spTree>
    <p:extLst>
      <p:ext uri="{BB962C8B-B14F-4D97-AF65-F5344CB8AC3E}">
        <p14:creationId xmlns:p14="http://schemas.microsoft.com/office/powerpoint/2010/main" val="153890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053C-F6B9-4EB4-87C6-845AA4CF1131}"/>
              </a:ext>
            </a:extLst>
          </p:cNvPr>
          <p:cNvSpPr>
            <a:spLocks noGrp="1"/>
          </p:cNvSpPr>
          <p:nvPr>
            <p:ph type="title"/>
          </p:nvPr>
        </p:nvSpPr>
        <p:spPr/>
        <p:txBody>
          <a:bodyPr/>
          <a:lstStyle/>
          <a:p>
            <a:r>
              <a:rPr lang="en-US" dirty="0"/>
              <a:t>Module 3 Project</a:t>
            </a:r>
          </a:p>
        </p:txBody>
      </p:sp>
      <p:sp>
        <p:nvSpPr>
          <p:cNvPr id="3" name="Content Placeholder 2">
            <a:extLst>
              <a:ext uri="{FF2B5EF4-FFF2-40B4-BE49-F238E27FC236}">
                <a16:creationId xmlns:a16="http://schemas.microsoft.com/office/drawing/2014/main" id="{F4DBAB59-1FE5-4B46-99FC-8B7E17173330}"/>
              </a:ext>
            </a:extLst>
          </p:cNvPr>
          <p:cNvSpPr>
            <a:spLocks noGrp="1"/>
          </p:cNvSpPr>
          <p:nvPr>
            <p:ph idx="1"/>
          </p:nvPr>
        </p:nvSpPr>
        <p:spPr/>
        <p:txBody>
          <a:bodyPr/>
          <a:lstStyle/>
          <a:p>
            <a:r>
              <a:rPr lang="en-US" dirty="0"/>
              <a:t>In week 3 of this course, I learned how to create shell scripts within Linux.</a:t>
            </a:r>
          </a:p>
          <a:p>
            <a:r>
              <a:rPr lang="en-US" dirty="0"/>
              <a:t>The Project was completed using a Microsoft Azure cloud-based Ubuntu VM </a:t>
            </a:r>
          </a:p>
          <a:p>
            <a:r>
              <a:rPr lang="en-US" dirty="0"/>
              <a:t>The project focused on 4 objectives:</a:t>
            </a:r>
          </a:p>
          <a:p>
            <a:pPr lvl="1"/>
            <a:r>
              <a:rPr lang="en-US" dirty="0"/>
              <a:t>Creating Shell Scripts</a:t>
            </a:r>
          </a:p>
          <a:p>
            <a:pPr lvl="1"/>
            <a:r>
              <a:rPr lang="en-US" dirty="0"/>
              <a:t>Changing Script file permissions</a:t>
            </a:r>
          </a:p>
          <a:p>
            <a:pPr lvl="1"/>
            <a:r>
              <a:rPr lang="en-US" dirty="0"/>
              <a:t>Setting the PATH variable</a:t>
            </a:r>
          </a:p>
          <a:p>
            <a:pPr lvl="1"/>
            <a:r>
              <a:rPr lang="en-US" dirty="0"/>
              <a:t>Making the PATH variable permanent</a:t>
            </a:r>
          </a:p>
        </p:txBody>
      </p:sp>
    </p:spTree>
    <p:extLst>
      <p:ext uri="{BB962C8B-B14F-4D97-AF65-F5344CB8AC3E}">
        <p14:creationId xmlns:p14="http://schemas.microsoft.com/office/powerpoint/2010/main" val="186317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009C-135B-4757-BD0D-62C352A6BBA6}"/>
              </a:ext>
            </a:extLst>
          </p:cNvPr>
          <p:cNvSpPr>
            <a:spLocks noGrp="1"/>
          </p:cNvSpPr>
          <p:nvPr>
            <p:ph type="title"/>
          </p:nvPr>
        </p:nvSpPr>
        <p:spPr/>
        <p:txBody>
          <a:bodyPr/>
          <a:lstStyle/>
          <a:p>
            <a:r>
              <a:rPr lang="en-US" dirty="0"/>
              <a:t>Module 3 Project – Creating shell scripts and permissions</a:t>
            </a:r>
          </a:p>
        </p:txBody>
      </p:sp>
      <p:sp>
        <p:nvSpPr>
          <p:cNvPr id="8" name="Content Placeholder 7">
            <a:extLst>
              <a:ext uri="{FF2B5EF4-FFF2-40B4-BE49-F238E27FC236}">
                <a16:creationId xmlns:a16="http://schemas.microsoft.com/office/drawing/2014/main" id="{CCECD279-BA18-4B81-99C5-BAB1E37462E4}"/>
              </a:ext>
            </a:extLst>
          </p:cNvPr>
          <p:cNvSpPr>
            <a:spLocks noGrp="1"/>
          </p:cNvSpPr>
          <p:nvPr>
            <p:ph idx="1"/>
          </p:nvPr>
        </p:nvSpPr>
        <p:spPr>
          <a:xfrm>
            <a:off x="6095999" y="2127487"/>
            <a:ext cx="5514809" cy="3678303"/>
          </a:xfrm>
        </p:spPr>
        <p:txBody>
          <a:bodyPr/>
          <a:lstStyle/>
          <a:p>
            <a:r>
              <a:rPr lang="en-US" dirty="0"/>
              <a:t>Commands learned and used in Objective 1 and 2:</a:t>
            </a:r>
          </a:p>
          <a:p>
            <a:pPr lvl="1"/>
            <a:r>
              <a:rPr lang="en-US" dirty="0"/>
              <a:t>I used “nano” to create a shell script for a basic To Do List</a:t>
            </a:r>
          </a:p>
          <a:p>
            <a:pPr lvl="1"/>
            <a:r>
              <a:rPr lang="en-US" dirty="0"/>
              <a:t>I executed the script using “bash”.</a:t>
            </a:r>
          </a:p>
          <a:p>
            <a:pPr lvl="1"/>
            <a:r>
              <a:rPr lang="en-US" dirty="0"/>
              <a:t>I used “cat” to verify info that was entered while running the script.</a:t>
            </a:r>
          </a:p>
          <a:p>
            <a:pPr lvl="1"/>
            <a:r>
              <a:rPr lang="en-US" dirty="0"/>
              <a:t>I then used “nano” to modify the hashpling and “chmod” to make the file executable.</a:t>
            </a:r>
          </a:p>
          <a:p>
            <a:pPr lvl="1"/>
            <a:r>
              <a:rPr lang="en-US" dirty="0"/>
              <a:t>Lastly, I used “ls –l” to very the permissions for the file (pictured Left).</a:t>
            </a:r>
          </a:p>
          <a:p>
            <a:endParaRPr lang="en-US" dirty="0"/>
          </a:p>
        </p:txBody>
      </p:sp>
      <p:pic>
        <p:nvPicPr>
          <p:cNvPr id="9" name="Picture 8">
            <a:extLst>
              <a:ext uri="{FF2B5EF4-FFF2-40B4-BE49-F238E27FC236}">
                <a16:creationId xmlns:a16="http://schemas.microsoft.com/office/drawing/2014/main" id="{99B26A1B-F9C1-4CAD-839D-30858E927399}"/>
              </a:ext>
            </a:extLst>
          </p:cNvPr>
          <p:cNvPicPr>
            <a:picLocks noChangeAspect="1"/>
          </p:cNvPicPr>
          <p:nvPr/>
        </p:nvPicPr>
        <p:blipFill>
          <a:blip r:embed="rId2"/>
          <a:stretch>
            <a:fillRect/>
          </a:stretch>
        </p:blipFill>
        <p:spPr>
          <a:xfrm>
            <a:off x="581192" y="2127487"/>
            <a:ext cx="5514809" cy="3678303"/>
          </a:xfrm>
          <a:prstGeom prst="rect">
            <a:avLst/>
          </a:prstGeom>
        </p:spPr>
      </p:pic>
    </p:spTree>
    <p:extLst>
      <p:ext uri="{BB962C8B-B14F-4D97-AF65-F5344CB8AC3E}">
        <p14:creationId xmlns:p14="http://schemas.microsoft.com/office/powerpoint/2010/main" val="10696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E6E9-FBEE-43B0-8CEB-587AF9C806A9}"/>
              </a:ext>
            </a:extLst>
          </p:cNvPr>
          <p:cNvSpPr>
            <a:spLocks noGrp="1"/>
          </p:cNvSpPr>
          <p:nvPr>
            <p:ph type="title"/>
          </p:nvPr>
        </p:nvSpPr>
        <p:spPr/>
        <p:txBody>
          <a:bodyPr/>
          <a:lstStyle/>
          <a:p>
            <a:r>
              <a:rPr lang="en-US" dirty="0"/>
              <a:t>Module 3 Project – Setting path variable</a:t>
            </a:r>
          </a:p>
        </p:txBody>
      </p:sp>
      <p:sp>
        <p:nvSpPr>
          <p:cNvPr id="3" name="Content Placeholder 2">
            <a:extLst>
              <a:ext uri="{FF2B5EF4-FFF2-40B4-BE49-F238E27FC236}">
                <a16:creationId xmlns:a16="http://schemas.microsoft.com/office/drawing/2014/main" id="{DB2F7256-95DC-47BE-976A-19DE4346A71C}"/>
              </a:ext>
            </a:extLst>
          </p:cNvPr>
          <p:cNvSpPr>
            <a:spLocks noGrp="1"/>
          </p:cNvSpPr>
          <p:nvPr>
            <p:ph idx="1"/>
          </p:nvPr>
        </p:nvSpPr>
        <p:spPr>
          <a:xfrm>
            <a:off x="581192" y="2401565"/>
            <a:ext cx="5514808" cy="3854800"/>
          </a:xfrm>
        </p:spPr>
        <p:txBody>
          <a:bodyPr/>
          <a:lstStyle/>
          <a:p>
            <a:r>
              <a:rPr lang="en-US" dirty="0"/>
              <a:t>Commands learned and used in Objective 3:</a:t>
            </a:r>
          </a:p>
          <a:p>
            <a:pPr lvl="1"/>
            <a:r>
              <a:rPr lang="en-US" dirty="0"/>
              <a:t>I used “echo $PATH” to display the current directories within $PATH.</a:t>
            </a:r>
          </a:p>
          <a:p>
            <a:pPr lvl="1"/>
            <a:r>
              <a:rPr lang="en-US" dirty="0"/>
              <a:t>I then used “PATH=$PATH” to add my home directory to $PATH and checked it using the “echo” command</a:t>
            </a:r>
          </a:p>
          <a:p>
            <a:pPr lvl="1"/>
            <a:r>
              <a:rPr lang="en-US" dirty="0"/>
              <a:t>I was then able to execute “todolist” by typing it in the control line (pictured Right).</a:t>
            </a:r>
          </a:p>
        </p:txBody>
      </p:sp>
      <p:pic>
        <p:nvPicPr>
          <p:cNvPr id="4" name="Picture 3">
            <a:extLst>
              <a:ext uri="{FF2B5EF4-FFF2-40B4-BE49-F238E27FC236}">
                <a16:creationId xmlns:a16="http://schemas.microsoft.com/office/drawing/2014/main" id="{F3E28AF8-403B-4259-870E-B048F733912E}"/>
              </a:ext>
            </a:extLst>
          </p:cNvPr>
          <p:cNvPicPr>
            <a:picLocks noChangeAspect="1"/>
          </p:cNvPicPr>
          <p:nvPr/>
        </p:nvPicPr>
        <p:blipFill>
          <a:blip r:embed="rId2"/>
          <a:stretch>
            <a:fillRect/>
          </a:stretch>
        </p:blipFill>
        <p:spPr>
          <a:xfrm>
            <a:off x="6096000" y="2401565"/>
            <a:ext cx="5514808" cy="3854800"/>
          </a:xfrm>
          <a:prstGeom prst="rect">
            <a:avLst/>
          </a:prstGeom>
        </p:spPr>
      </p:pic>
    </p:spTree>
    <p:extLst>
      <p:ext uri="{BB962C8B-B14F-4D97-AF65-F5344CB8AC3E}">
        <p14:creationId xmlns:p14="http://schemas.microsoft.com/office/powerpoint/2010/main" val="121161297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design</Template>
  <TotalTime>5259</TotalTime>
  <Words>2306</Words>
  <Application>Microsoft Office PowerPoint</Application>
  <PresentationFormat>Widescreen</PresentationFormat>
  <Paragraphs>171</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Gill Sans MT</vt:lpstr>
      <vt:lpstr>Wingdings 2</vt:lpstr>
      <vt:lpstr>Dividend</vt:lpstr>
      <vt:lpstr>CEIS 106 </vt:lpstr>
      <vt:lpstr>Introduction and Class Overview</vt:lpstr>
      <vt:lpstr>Module 2 Project</vt:lpstr>
      <vt:lpstr>Module 2 Project – Navigating and Creating</vt:lpstr>
      <vt:lpstr>Module 2 Project – Copying and removing</vt:lpstr>
      <vt:lpstr>Module 2 Project –Locating</vt:lpstr>
      <vt:lpstr>Module 3 Project</vt:lpstr>
      <vt:lpstr>Module 3 Project – Creating shell scripts and permissions</vt:lpstr>
      <vt:lpstr>Module 3 Project – Setting path variable</vt:lpstr>
      <vt:lpstr>Module 3 Project – Making the path variable permanant</vt:lpstr>
      <vt:lpstr>Module 4 Project</vt:lpstr>
      <vt:lpstr>Module 4 Project – Adding users and groups from the cli</vt:lpstr>
      <vt:lpstr>Module 4 Project – Testing the user and group settings</vt:lpstr>
      <vt:lpstr>Module 4 Project – Adding a new user with the gui</vt:lpstr>
      <vt:lpstr>Module 4 Project – removing users and groups</vt:lpstr>
      <vt:lpstr>Module 5 Project</vt:lpstr>
      <vt:lpstr>Module 5 Project – Discovering Host ip configurations</vt:lpstr>
      <vt:lpstr>Module 5 Project – Managing network interfaces</vt:lpstr>
      <vt:lpstr>Module 5 Project – Using network utilities</vt:lpstr>
      <vt:lpstr>Module 6 Project</vt:lpstr>
      <vt:lpstr>Module 6 Project – Monitoring linux processes - htop</vt:lpstr>
      <vt:lpstr>Module 6 Project – Monitoring linux processes - gui</vt:lpstr>
      <vt:lpstr>Module 6 Project – Monitoring User Activities</vt:lpstr>
      <vt:lpstr>Module 6 Project – Monitoring Network Bandwidth usage</vt:lpstr>
      <vt:lpstr>Weekly Project Challenges</vt:lpstr>
      <vt:lpstr>Skills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106 </dc:title>
  <dc:creator>Shawne Gambrill</dc:creator>
  <cp:lastModifiedBy>Shawne Gambrill</cp:lastModifiedBy>
  <cp:revision>2</cp:revision>
  <dcterms:created xsi:type="dcterms:W3CDTF">2021-12-08T00:04:49Z</dcterms:created>
  <dcterms:modified xsi:type="dcterms:W3CDTF">2021-12-12T14:10:55Z</dcterms:modified>
</cp:coreProperties>
</file>